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1504" r:id="rId5"/>
    <p:sldId id="1505" r:id="rId6"/>
    <p:sldId id="268" r:id="rId7"/>
    <p:sldId id="267" r:id="rId8"/>
    <p:sldId id="264" r:id="rId9"/>
    <p:sldId id="265" r:id="rId10"/>
    <p:sldId id="263" r:id="rId11"/>
    <p:sldId id="269" r:id="rId12"/>
    <p:sldId id="1507" r:id="rId13"/>
    <p:sldId id="300" r:id="rId14"/>
    <p:sldId id="1508" r:id="rId15"/>
    <p:sldId id="1511" r:id="rId16"/>
    <p:sldId id="1513" r:id="rId17"/>
    <p:sldId id="305" r:id="rId18"/>
    <p:sldId id="1515" r:id="rId19"/>
    <p:sldId id="1518" r:id="rId20"/>
    <p:sldId id="1519" r:id="rId21"/>
    <p:sldId id="1520" r:id="rId22"/>
    <p:sldId id="1521" r:id="rId23"/>
    <p:sldId id="1522" r:id="rId24"/>
    <p:sldId id="1523" r:id="rId25"/>
    <p:sldId id="2408" r:id="rId26"/>
    <p:sldId id="2407" r:id="rId27"/>
    <p:sldId id="272" r:id="rId28"/>
    <p:sldId id="273" r:id="rId29"/>
    <p:sldId id="274" r:id="rId30"/>
    <p:sldId id="1324" r:id="rId31"/>
    <p:sldId id="2258" r:id="rId32"/>
    <p:sldId id="275" r:id="rId33"/>
    <p:sldId id="1493" r:id="rId34"/>
    <p:sldId id="282" r:id="rId35"/>
    <p:sldId id="1420" r:id="rId36"/>
    <p:sldId id="1516" r:id="rId37"/>
    <p:sldId id="1517" r:id="rId38"/>
    <p:sldId id="278" r:id="rId39"/>
    <p:sldId id="277" r:id="rId40"/>
    <p:sldId id="283" r:id="rId41"/>
    <p:sldId id="284" r:id="rId42"/>
    <p:sldId id="285" r:id="rId43"/>
    <p:sldId id="286" r:id="rId44"/>
    <p:sldId id="270" r:id="rId45"/>
    <p:sldId id="291" r:id="rId46"/>
    <p:sldId id="1525" r:id="rId47"/>
    <p:sldId id="288" r:id="rId48"/>
    <p:sldId id="1503" r:id="rId49"/>
    <p:sldId id="2406" r:id="rId50"/>
    <p:sldId id="29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Livro1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Folha2!$F$4:$F$13</cx:f>
        <cx:lvl ptCount="10">
          <cx:pt idx="0">Saudi Aramco</cx:pt>
          <cx:pt idx="1">Apple</cx:pt>
          <cx:pt idx="2">Microsoft</cx:pt>
          <cx:pt idx="3">Amazon</cx:pt>
          <cx:pt idx="4">Alphabet</cx:pt>
          <cx:pt idx="5">Facebook</cx:pt>
          <cx:pt idx="6">Tencent</cx:pt>
          <cx:pt idx="7">Alibaba</cx:pt>
          <cx:pt idx="8">Berkshire</cx:pt>
          <cx:pt idx="9">Visa</cx:pt>
        </cx:lvl>
      </cx:strDim>
      <cx:numDim type="size">
        <cx:f>Folha2!$G$4:$G$13</cx:f>
        <cx:lvl ptCount="10" formatCode="Estandar">
          <cx:pt idx="0">1741</cx:pt>
          <cx:pt idx="1">1568</cx:pt>
          <cx:pt idx="2">1505</cx:pt>
          <cx:pt idx="3">1337</cx:pt>
          <cx:pt idx="4">953</cx:pt>
          <cx:pt idx="5">629</cx:pt>
          <cx:pt idx="6">599</cx:pt>
          <cx:pt idx="7">577</cx:pt>
          <cx:pt idx="8">430</cx:pt>
          <cx:pt idx="9">372</cx:pt>
        </cx:lvl>
      </cx:numDim>
    </cx:data>
  </cx:chartData>
  <cx:chart>
    <cx:title pos="t" align="ctr" overlay="0">
      <cx:tx>
        <cx:txData>
          <cx:v>BIG TECH - Share of Market Capitalization in the world's TOP 10. (Source: PWC,2020)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pt-PT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BIG TECH - Share of Market Capitalization in the world's TOP 10. (Source: PWC,2020)</a:t>
          </a:r>
        </a:p>
      </cx:txPr>
    </cx:title>
    <cx:plotArea>
      <cx:plotAreaRegion>
        <cx:series layoutId="treemap" uniqueId="{78D1DC09-C67B-4F7A-861E-ACA6E93AF28B}">
          <cx:spPr>
            <a:solidFill>
              <a:srgbClr val="FF0000"/>
            </a:solidFill>
          </cx:spPr>
          <cx:dataPt idx="0">
            <cx:spPr>
              <a:solidFill>
                <a:sysClr val="windowText" lastClr="000000"/>
              </a:solidFill>
            </cx:spPr>
          </cx:dataPt>
          <cx:dataPt idx="8">
            <cx:spPr>
              <a:solidFill>
                <a:sysClr val="windowText" lastClr="000000"/>
              </a:solidFill>
            </cx:spPr>
          </cx:dataPt>
          <cx:dataPt idx="9">
            <cx:spPr>
              <a:solidFill>
                <a:sysClr val="windowText" lastClr="000000"/>
              </a:solidFill>
            </cx:spPr>
          </cx:dataPt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09-21T22:52:05.9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4145 10513 0,'-17'0'16,"34"0"-16,-34 17 0,-19 19 16,19-19-16,-19 19 15,-17-1 1,36 0 0,-54 18-1,1 0 16,34-35-15,-17 17 0,36-17-1,-36-1 1,53 1 0</inkml:trace>
  <inkml:trace contextRef="#ctx0" brushRef="#br0" timeOffset="4147.76">3281 10619 0,'17'0'187,"1"0"-187,0 0 16,-1 17-16,1-17 15,53 18 17,-18-18-17,-36 0 1,1 0-16,-1 18 31,19-18-31,-19 0 16,19 0-1,-19 0 1,1 0 0,17 17-1,-17-17 1,-1 0 0,19 18-1,-19-18 1,19 0 15,-19 0-15,19 0-1,-1 0 1,0 0 0,0 0 15,1 0-16,-19 0-15,19 0 16,-1 0 0,-17 0-1,17 0-15,-18 0 16,36 0 0,0 0 15,0 0-16,-35 0 17,17 0-17,0 0 1,-17 0-16,17 0 16,-17 0-16,0 0 31,17 0-31,-18 0 15,36 0 1,-35 0 0,0 0-16,17 0 15,0 0 1,-17 0 0,17 0-1,36 0 16,-36 0-15,0 0 0,1 0-1,-1 0 1,18 0 0,-18 0-1,-17 0 1,35 0-1,17 0 1,-35 0 0,1 0-1,-19 0 1,36 0 0,18 0-1,-1 0 16,1-18 1,-53 18-17,52-17 1,1 17 0,-36 0-1,18 0 1,-18 0-1,0 0-15,-17 0 16,53 0 0,-36 0-1,35 0 1,-17 0 0,-17 0-1,34 0 1,18 0 15,-52 0-15,34 0-1,1 0 1,-36 0 0,53 0-1,-17 0 1,-36 0-1,71 0 1,-53 0 0,70 0-1,-35 0 1,-35 0 0,53 0-1,18 0 16,-71 0-15,52 0 0,1 0-1,-88 0 1,52 0 0,19 0-1,-54 0 1,36 0-1,-36 0 1,0 0-16,18 0 16,18 0-1,-36 0 1,35 0 0,1 0-1,-36 0 1,0 0 15,36 0-15,-36 0-1,18 0 1,0 0 0,-18 0-1,18 0 1,0 0-1,18 0 1,-1 0 0,-34 0-1,52 0 1,-18 0 0,-34 0-1,17 0 1,17 0 15,-52 0-15,52 0-1,-34 0 1,-19 0-16,1 0 16,52 0-1,-34 0 1,-19 0-16,1 0 15,35 0 1,-35 0 0,34 0-1,1 0 1,-35 0 0,17 0-1,1 0 16,-19 0-15,1 0 0,17 0-1,-17 0 1,17 0 0,-17 0-1,-1 0 1,1 0-1,0 0 17,-1 0-17,1 0 1,0 0 15</inkml:trace>
  <inkml:trace contextRef="#ctx0" brushRef="#br0" timeOffset="9063.11">10601 10566 0,'0'-18'62,"18"18"-46,-1 0-16,1 0 15,52 0 1,-34 0 15,17 0-15,35 0 0,-53 0-1,71 0 1,-53 0-1,-18 0-15,18 0 16,35 0 0,-35 0-1,0 0-15,18 0 16,17 0 0,-35 0-1,53 0 1,17 0-1,-70 0 17,35 0-17,0 18 1,-52-18 0,52 17-1,18-17 1,-53 18-1,35-18 1,-53 18 0,53-1-1,0-17 1,-17 18 0,17-18-1,0 18 1,-52-18-1,52 17 17,-18-17-17,-34 0 1,52 0 0,-18 0-1,-34 0 1,34 0-1,18 0 1,-52 0 0,17 0-1,-36 0 1,54 0 0,-36 18-1,-17-18 1,-1 0-1,-17 17 1,18-17 15,88 0 235,0 0-266,-36 0 16,36-17-1,-18 17 1,-35 0-16,0 0 15,71 0 1,-71 0 0,-1 0-16,1 0 15,71 0 1,-54 0 0,72 0-1,-1 0 1,-88 0-1,70 0 1,18 0 15,-88 0-15,35 0 0,-17 0-1,-36 0-15,18 0 16,35 0-1,-53 0 1,18 0-16,0 0 16,88 0-1,-88 0 1,88 0 0,-35 0-1,-18 0 1,18 0-1,18 0 17,-71 0-17,35 0 1,0 0 0,-35 0-1,35 0 1,-53 0-1,54 0 1,-1 0 0,-18 0-1,19 0 1,-1 0 0,-35 0-1,70-18 1,1 18 15,-36-17-15,71-1-1,-18 18 1,-106 0 0,36-18-1,-36 18 1,-18 0-1,19 0 1,17 0 250,17 0-251,18 0 1,-35 0-16,18 0 16,52 0-1,-70 0 1,35 0-1,-35 0 1,18 0 0,-18 0-1,53 0 1,-53 0 0,123 0-1,-53 0 1,-70 0-1,18 0-15,-18 0 16,53 0 0,-71 0-1,53 0 1,0 0 0,-17 0-1,35 18 1,17 0-1,-70-18 1,53 0 15,-53 0-15,17 0-16,-17 0 16,36 0-1,-37 0 1,37 0-1,34 0 1,-70 0 0,35 0-1,0 0 1,-35 0 0,36 0-1,34 0 1,-88 0-1,53 0 1,-52 0 15,-1 0-31,0 0 16,54 0 0,-1 0-1,-53 0 1,71 0-1,17 0 1,-70 0 0,35 0-1,-35 0 1,36 0 0,-37 0-1,-16 0 1,-1 0-1,-17 0 1,-1 0 0,1 0-1,17 0 1,-17 0 0,17 0-1,18 0 1,-18-18-1,18 18 1,-35 0 0,-1 0-1,19 0 1,-1 0 0,-17 0 30,-1 0-30,1 0 15,0 0 1</inkml:trace>
  <inkml:trace contextRef="#ctx0" brushRef="#br0" timeOffset="15733.23">2575 11783 0,'18'0'78,"0"0"-31,-1 17-31,1-17-1,-1 0 1,1 0-16,17 0 31,1 0-15,17 0-1,-18 0 1,0 0 0,36 18-1,-36-18 1,18 0 0,17 0-1,-34 0 1,-1 0-1,0 0 1,1 0-16,-19 0 16,54 0-1,-36 0 1,36 0 15,-18 0-15,17 0-1,-17 0 1,18 18 0,-36-18-1,53 0 1,18 0 0,-53 0-1,53 0 1,35 0-1,-88 0 1,105 0 0,-17 0 15,-70 0-15,17 0-1,18 0 1,-53 0-1,35 0 1,-53 17 0,54-17-1,52 18 1,-88 0 0,88-18-1,18 0 1,-89 0-1,89 0 1,0 0 15,-106 0-15,105 0 0,-87 0-1,-18 0-15,17 0 16,54 0-1,-71 0 1,0 0-16,0 0 16,70 0-1,-88 0 1,53 0 0,1 0-1,-36 0 1,17 0-1,1 0 1,-36 0 0,-17 0 15,-1 0-15,1 0-16,0 17 15,-1-17 1,54 0 312,-18 0-312,17 0-16,-35 0 15,36 0 1,-18 0-16,0 0 15,35 0 1,0 18 15,-52-18-15,52 0 0,0 0-1,-18 0 1,19 0-1,-54 0 1,71 0 0,17 0-1,-70 0 1,53 0 0,17 0-1,-70 0 1,53 0-1,18 0 1,-71 0 0,70 0 15,-52 0-15,-1 0-16,18 0 15,89 0 1,-89 0-1,-17 0-15,17 0 16,53 0 0,-71 0-1,89-18 1,18 1 0,-72 17-1,54 0 1,17-36-1,-87 36 1,69 0 0,-87 0 15,17 0-31,-35 0 16,88 0-1,-70 0 1,52 0-1,1 0 1,-71 0 0,88 0-1,-18-17 1,-70 17 0,18-18-1,-1 18 1,-52 0-1,0 0 1,-1 0 15,124 0 235,71 0-250,-71 0-16,18 0 15,-53 0 1,-36 0-1,1 18-15,-18-18 16,35 0 0,-35 0-1,17 17 1,1-17 0,-18 18-1,35-18 1,18 18-1,-53-18 1,70 0 0,-52 0-1,52 0 17,1 0-17,-71 0 1,52 0-1,19 0 1,-71 0 0,53 0-1,17 0 1,-70 0 0,35 0-1,-35 0 1,35 0-16,-35 0 15,88 0 1,-88 0 0,88 0 15,-35 0-15,35 0-1,-88 0 1,106 0-1,-106 0 1,88 0 0,-35 0-1,-71 0 1,53 0 0,-35 0-1,-35 0-15,17 0 16,0 17-1,-17-17 1,141 0 250,17 0-251,-35 0 1,0 0-16,89 0 31,-142 0-15,35 18-1,-17-18 1,-35 18 0,-18-18-16,0 0 15,105 35 1,-69-18 0,69-17-1,-87 0 1,70 18-1,18-18 1,-89 0 0,71 0-1,1 0 17,-90 0-17,54 0 1,18 0-1,-89 0 1,53 0 0,0 0-1,-35 0 1,53 0 0,-88 0-1,52 0-15,-34 0 16,87-18-1,-52 18 1,52-17 0,1-1 15,-71 18-15,35 0-1,0 0 1,-35 0-1,70 0 1,-87 0 0,17 0-16,-18 0 15,35 0 1,-34 0 0,-1 0-1,18 0 1,-36 0-1,19 0 1,-19-17 0,1 17-1,35-18 17,-18 0-17,18 1 16,-35 17-15,-1 0-16,1 0 16,0 0-1,-1 0 1,1 0 0,0 0-1,-1 0 16,1 0-15</inkml:trace>
  <inkml:trace contextRef="#ctx0" brushRef="#br0" timeOffset="17676.64">21978 11871 0,'18'0'93,"17"-18"-77,-17 18-16,17 0 16,53 0-1,-53 0 1,71 0 0,-18 0 15,-52 0-16,52 18 1,0-18 0,-17 0-1,17 18 1,-18-18 0,-17 17-1,18-17 1,-36 0-1,0 0-15,1 0 16,-1 0 15,0 0-31,1 0 16,-1 0-16,0 0 31,-17 0-15,17 0-1,0 0 1,-17 0 0,17 0-1,-17 0 17,-1 0-17</inkml:trace>
  <inkml:trace contextRef="#ctx0" brushRef="#br0" timeOffset="24507.81">2540 13106 0,'18'0'141,"35"0"-125,17 0-1,-17 0 1,106 0-1,-106 0 1,35 0-16,-35 0 16,35 0-1,-53 0 1,53 0 0,1 0-1,-36 0 1,35 0-1,-18 0 1,-34 0 0,52 0-1,18 0 1,-71 0 0,53 0 15,-35 0-16,0 0-15,0 0 16,88 0 0,-88 0-1,70 0 1,-17 0 0,-53 0-1,71 0 1,-1 0-1,-35 0 1,71 0 0,17 0-1,-87 0 1,69 0 0,-87 0 15,88 0-16,35 0 1,-124 0 0,89 0-1,35 0 1,-123 0 0,105 0-1,-17 0 1,-71 0-1,53 0 1,-18 0 0,-52 0-1,53 0 1,-36 0 15,-18 0-15,-17 0-1,-18 0 1,36 0 0,-36 0-1,-17 0 1,0 0 0,52 17 280,54 1-280,-54-18-16,18 18 16,-35-18-1,0 0-15,18 17 16,17-17 15,-53 18-15,53-18-1,1 0 1,-36 0 0,35 0-1,35 0 1,-70 0 0,53 0-1,17 0 1,-70 0-1,36 0 1,52 0 0,-71 0-1,89 0 1,-71 0 0,53 0 15,-35 0-16,-35 0 1,52 0 0,18 0-1,-88-18 1,88 18 0,-17-17-1,-54 17 1,54-18-1,-54 18 1,-17-18-16,18 18 16,35 0-1,-53 0 1,35 0 0,18 0 15,-54 0-16,72 0 1,-18 0 0,-53 0-1,70 0 1,-17 0 0,-71 0-1,36 0 1,-18 0-1,-36 0 1,177 0 234,18 0-234,53 0-16,-36 0 15,88 0 1,-211 0 0,88 0-1,-88 0 1,-18 0-1,18 18 17,18-18-17,-107 0 1,107 18 0,-89-18-1,18 0-15,-18 0 16,53 0-1,-35 0 1,36 0 0,16 0-1,-87 0 1,105 0 0,-17 0-1,-17 0 16,87 0-15,-17 0 0,-71-18-1,71 0 1,-71 18 0,-18 0-16,19-35 15,34 35 1,-35-18-1,0 18 1,1 0 0,-36-17-1,52 17 1,-16 0 0,-54 0-1,18 0 1,0 0 15,-36 0-15,124 0 234,71 0-235,-71 0-15,0 0 16,18 0 0,-88 0-1,123 0 1,-71 0-1,-52 0 1,17 17 0,0 19-1,-35-36 1,70 17 0,-17-17-1,-53 0 1,71 0-1,-71 0 17,-18 0-32,18 0 15,35 0 1,-35 0 0,53 0-1,-18 0 1,-53 0-1,53 0 1,1 0 0,-37 0-1,54 0 1,18 0 15,-71 0-31,53 0 31,17 0-15,-70 0 0,53 0-1,0 0 1,-18 0-16,-18 0 16,124 0-1,-141 0 1,88 0-1,-52 0 1,-54 0 0,53 0-1,-35 0 1,-35 0 15,87 0 235,1 0-251,0 0 1,-35 0 0,17 0-16,-35 0 15,35 0 1,-17 0 0,17 0-1,0 0 1,-53 0-1,18 0-15,-18 0 16,71 0 0,-53 0-1,71 0 1,-36 0 0,-35 0 15,70 36-16,-35-19 1,-52-17 0,52 0-1,-35 0 1,35 0 0,-35 0-1,-18 0 1,36 0-1,-18 0 1,-36 0 0,54 0-1,-18 0 1,-36 0 0,19 0-1,-19 0 16,19 0-31,-19 0 16,36 0 0,-18 0-1,-17 0 1,17 0 0,1 0-1,-19-17 1,1 17-1,0 0 17,-1 0-17,1 0 17</inkml:trace>
  <inkml:trace contextRef="#ctx0" brushRef="#br0" timeOffset="30834.85">2699 14217 0,'17'0'47,"1"0"-16,0 0-15,-1 0-1,54 0 1,-53 0 0,123 18-1,-53 17 1,18-35-1,17 18 1,54-18 0,-107 0-1,18 0-15,-35 0 16,88 0 0,-88 0-1,88 0 1,18 0-1,-88 0 1,87 0 0,-17 0-1,-70 0 1,88 0 0,0 0-1,-71 0 1,88 0 15,-88 17-15,-17-17-16,17 0 15,71 18 1,-89-18 0,124 17-1,0-17 1,-123 0-1,35 0-15,0 0 16,123 36 0,-123-36-1,88 17 1,0 1 0,-141 0-1,35-1 1,-35 1 15,88-18 235,71 0-251,-54 0-15,-16 0 16,-72 0 0,36 0-1,-18 35-15,-17-35 16,70 0-1,-88 18 1,88-1 0,0-17-1,-88 18 1,106-18 0,-18 18-1,-35-1 1,52-17 15,-17 0-15,-70 0-1,123 0 1,-123 0 0,17 0-16,-18 0 15,89 0 1,-36 0-1,36 0 1,0-17 0,-88-1-1,87 18 1,-17 0 0,-52-18-1,16 18 16,-16 0-15,-54 0 0,35 0-1,-34 0 1,-19 0 0,195-35 234,106-18-250,-1 18 15,-70-18 1,123 35-1,-264 18 1,35-17 0,-70 17-1,-36 0 1,53 0 0,-52 0-1,-1 0-15,18 0 31,53 0-15,-18 0 0,18 0-16,-36 0 15,89 0 1,-106 0 0,106 0-1,-36 0 1,-52 0-1,87 0 1,-34 0 0,-54 0-1,19 0 1,-1 0 0,-18 0-1,36 0 1,-53 0 15,0 0-31,18 0 16,34 0-1,-52 0 1,71 0 0,-18 0-1,-71 0 1,71 0-1,17 0 1,-70 0 0,53 0-1,18 0 1,-89 0 0,53-18-1,-35 18 1,-18 0-1,0 0 1,18 0 0,-35 0-1,0 0 1,17 0 328,0 0-329,0 0-15,1 0 16,-1 0 0,0 0-16,-17 0 15,35 0 1,-18 0-1,18 0 17,0 0-17,-35 0 1,17 0 0,18 0-1,-18 0 1,36 0-1,-36 0 1,-17 0 0,17 0-1,0 0 1,-17 0-16,-1 0 31,1 0-15,0 0-1,-1 0 17,1 0-17,0 0 17</inkml:trace>
  <inkml:trace contextRef="#ctx0" brushRef="#br0" timeOffset="34818.44">18486 14305 0,'0'18'15,"35"-18"1,0 17 0,18-17-1,88 18 1,53 17-1,-123-35 1,105 18 0,1 0 15,-89-18-15,53 17-1,18-17 1,-107 0-1,54 0 1,35 0 0,-105 0-1,105 0 1,-88 0 0,17 0-16,-17 0 15,88 0 1,-88 0-1,71 0 1,-18 0 0,-54 0 15,72 0-15,-18 0-1,-53 0 1,70 0-1,18 0 1,-88 0 0,53-17-1,17 17 1,-70-18 0,53 18-1,-35-18 1,17 18-1,0 0 1,-35 0 0,18-17-1,-1 17 17,-35 0-17,54-18 1,-19 18-1,-34 0 1,34 0 0,-35 0-1,1 0 1,17 0 0,-36 0-1,36 0 1,-35 0 15,-1 0-15,1 0-16,0 0 15,17 0 1,0 0 15,18-18-15,-35 18-1,17 0 1,-17 0 0,17 0-1,-17 0 1,-1 0 0,1 0-1</inkml:trace>
  <inkml:trace contextRef="#ctx0" brushRef="#br0" timeOffset="40052.37">2487 15575 0,'18'0'47,"-1"0"-15,1 0-17,17 0 1,-17 0-1,17 0-15,0 0 16,107-17 0,-89 17-1,105-36 1,1 36 0,-71 0-1,106-17 1,-35 17-1,-88 0 1,123 0 0,-124 0 15,18 0-31,18 0 16,53-18-1,-106 18 1,35 0-16,-17-18 15,52 18 1,-70 0 0,88 0-1,-17 0 1,-72 0 0,107 0-1,0 0 1,-53 0-1,53 0 1,-54 0 0,-16 0-1,34 0 1,142 0 0,-195 0-1,124 0 1,-88 0-1,-35 18 1,-36-18 0,-17 0-1,228 0 251,72 0-266,-36 0 16,-35 0-1,71 35 1,-230-35-1,-18 18-15,-17-18 16,53 18 0,-53-18 15,18 17-15,34 1-1,-34-18 1,88 17-1,-1 1 1,-69-18 0,87 0-1,-17 0 1,-89 0 0,124 0-1,-123 0 1,35 0-16,-18 0 15,88 0 17,-87 0-32,69 0 31,-34 0-15,-36 0-1,88 0 1,18 0-1,-88 0 1,124 0 0,16-18-1,-122 18 1,52-17 0,-35 17-1,-105 0 1,34 0-1,-52 0 1,0 0 0,229 0 234,141 0-235,0 0 1,-106 0 0,-35 0-1,-106 0-15,-71 0 16,72 35-1,-1-17 1,-88-18 0,70 17-1,36 1 1,-71-18 0,88 35-1,-52-35 1,35 18-1,-1 0 1,-87-18 0,17 17-1,-35-17-15,88 18 32,-70-18-17,52 17 1,18 1-1,-70-18 1,88 18 0,-18-18-1,-71 0 1,124 0 0,-88 0-1,0 0-15,35 0 16,212 0-1,-141 0 1,228 0 0,-122-18 15,-212 18-15,123 0-1,-123 0 1,-71 0-1,36 0 1,-36 0 0,177-35 249,35 17-265,0-17 16,-53 17 0,17 18-1,-158 0 1,88 0-1,-35 0 1,-35 0 0,-18 0-1,17 0-15,54 0 32,-54 0-17,71 0 1,-70 0-1,-1 0-15,1 0 16,70 0 0,-88 0-1,35 0 1,0 0 0,-52 0-1,87 0 1,-17 0-1,-53 0 1,70 0 0,-17 0 15,-53 0-15,35 0-1,18 0 1,-53 0-1,35 0 1,-52 0 0,52 0-1,0 0 1,-53 0 0,1-17-16,-1 17 15,71-18 1,-36 18-1,18-18 1,1 1 15,-37 17-31,19-36 32,-18 36-17,-35 0 1,-1 0-16,19 0 15,-19 0 1,1 0 0,17 0-1,-17-17 17,-1 17-17,1 0 1</inkml:trace>
  <inkml:trace contextRef="#ctx0" brushRef="#br0" timeOffset="43872.25">2734 16986 0,'0'18'47,"18"-18"-1,17 0-30,36 0 0,-19 0-16,1 0 15,106-18 1,-53 18 0,88-17-1,71-19 1,-160 19-1,89-1 1,-88 18 0,88 0-1,53 0 17,-141 0-17,123 0 1,-17 0-1,-141 0 1,105-18 0,-17 18-1,-53 0 1,52-17 0,19 17-1,-89 0 1,71 0-1,-89 0 1,124 0 0,-17 0-1,-72 0 1,195 0 15,-17 0-15,-142 0-1,141 0 1,18 0 0,-159-35-1,53 35 1,-124 0 0,-17 0-16,18 0 15,-36 0 1,-17 0-1,193-18 251,72 18-250,-36 0-16,-18-18 15,-17 18 1,-124 0 0,35 0 15,-52 0-16,-36 0-15,18 0 16,35 0 0,18 0-1,-35 0 1,52 0 0,-35 0-1,71 0 1,0-35-1,-89 35 1,71-18 0,1 18-1,-72 0 1,18-17 0,36 17 15,-71 0-16,53 0 1,-18 0 0,-18 0-16,18 0 15,71 0 1,0 0 0,-88 0-1,70-18 1,-53 18-1,18 0 1,35 0 0,-88 0-1,35 0 1,0 0 15,-53 0-15,54 0-1,-1 0 1,-18 0 0,18 0-1,1 0 1,-54 0 0,53 0-1,-53 0 1,54 0-1,-36 0 1,-18 0 0,18 0-1,0 0 17,-18 0-17,18 0 1,-18 0-1,-17 0 1,17 0 0,-17 0-1,17 0 1,-17 0 15,-1 0-15,1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2-09-22T06:39:30.9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3951 10707 0,'0'-18'172,"0"1"-157,0-1-15,-18-17 32,1-36-17,17 53 1,-35-52-1,17-1 1,0 36 0,1-36-1,-19-17 1,36 53 0,0-53-1,0 70 16,-17-17-31,17-18 16,-18-18 0,18 36-1,0 0-15,0 0 16,0-36 0,0 36-1,0-36 1,0 18-1,0 36 1,0-36 0,0 17-1,0 1 17,0-18-17,0 18 1,0 0-1,0-18 1,0 17 0,0 1-1,18-18 1,-18 0 0,0 36-16,17-1 15,1-52 1,-18 52-1,18-17 1,-18-36 0,0 53-1,0-34 1,17-1 0,-17 35-1,18-35 16,0 0-15,-1 18 0,-17 0-1,0 17 1,18-17-16,-18-1 16,17 19-1,-17-1 1,18-17-1,-18 0 1,18-1 15,-1 36 1,-17-17-32,0-1 15,18 0 1,-18 1-1,18-1 1,-1 0 0,-17 1-1,18-1 1,0 18 0,-18-17-1,17 17 1,-17-18-1,18 18 1,-1-18 0,1 1-1,0 17 1,-1-18 0,1 0-1,17 1-15,-17 17 31,35-18-15,-35 0 0,17-17-16,0 17 15,36-17 1,-36 35 0,35-53-1,72 0 1,-72 36-1,36-19-15,-35 1 16,123-18 0,-89 18-1,107-18 17,-18 35-17,-123 1 1,87-18-1,-69 17 1,105-17 0,17-1-1,-52 36 1,194-17 0,88-1-1,-177-17 1,301 17-1,-71-35 1,-283 53 0,1-17-1,-124-1 1,-53 18-16,18 0 16,-17-18-1,-19 18 16,72-17 329,34 17-345,53-18-15,1 18 16,-1-18 0,1 18-16,-1-35 15,159 17 1,-194 18 0,-17-17-16,-1 17 15,124 0 16,-106 0-15,106 0 0,0 17-1,-159-17 1,71 36 0,-53-19-1,-53 1-15,53 0 16,88 35-1,-106-36 1,71 18 0,-1-17-1,-87 0 17,70 17-17,0-17 1,-70-18-1,52 0 1,36 35 0,-89-17-1,36-1 1,-18 1 0,-70-18-1,17 0 1,106 0 249,36 0-249,17 0-16,-18 0 16,1 0-1,-19 0 1,-16 18 0,52 17-1,158-18 1,-87 1-1,-177-18 1,53 18 0,-70-18-1,35 17 1,-1 1 0,-52 0-1,36-1 1,-1 1-1,-71-18 1,54 0 0,17 18-1,-17-1 1,17 1 0,35-1 15,-87 1-16,69 17 1,-52-35 0,18 36-1,35-1 1,-89-17 0,107 70-1,-36 0 1,-35-35-1,0 0 1,-35-18 0,17 18-16,-18-35 15,54 17 282,70 18-266,-17-18-31,-36 0 16,18 1 0,-36 17-1,54-1 1,-71-34 0,0 17-16,-36-17 15,54 35-15,-54-53 31,1 35-31,17-17 16,1 17 0,-1-17-1,-18 17 1,19-17 0,-36-1 15,17 19-16,19-19 1,-36 1 0,0 17-1,17 0 1,-17 1 0,18 52-1,-18-53 1,0 18-16,0 0 15,-35 35 1,17-35 0,0 0-16,-17-18 15,17 1 1,1 52 218,-1-18-234,1-17 32,-1 18-32,0-1 15,1-17 1,-1 18-1,-17 17 1,17 0 0,0-52-1,-34 34-15,16-35 16,1 36 15,-36-1-15,36-52-1,-35 70 1,-19-17-16,36-36 31,-52 18-15,-19 0 0,54-35-1,-36 35 1,70-18-1,-16-18 1,-19 1 0,-35 17-1,71-17 1,-18 0-16,0-1 16,-53-17-1,53 18-15,-88 0 31,18 17-15,70-18 0,-71 1-1,1 0 1,52-1 0,-52-17 15,70 18-16,-35-18-15,17 0 16,-52 0 0,70 0-1,-18 0-15,18 0 0,-88 0 32,71 0-17,-107 0 1,1 0-1,105 0 1,-35 0-16,1 0 31,69 0-15,-34 0 0,-89 0 296,-88 0-312,53 0 16,18 0-1,17 0-15,-106-35 16,107 35 0,17-18-1,17 18 1,-88-18-1,142 18 1,-1 0-16,18 0 16,-52 0-1,69 0 17,-34 0-17,-1 0 1,18 0-1,-17 0-15,-1 0 16,36 0 15,-36 0-15,18 0 0,18 0-1,-18 0-15,18 0 16,0 0-1,-1 0 1,-34 0 0,17 0-1,35 0-15,-35 0 16,-17 0 0,34 0-1,-34 0 16,-18 0-15,70 0 0,-52 0-1,-1 0-15,36 0 16,-18 0 15,17 0-15,-16 0-16,34 0 15,-53 18 1,54-18 0,-71 0-1,35 18 17,35-18-17,-53 17 1,54-17-1,-71 18 298,17-18-297,0 0-1,19 0-15,-1 0 16,-88 0-1,17 0 17,71 0-17,-35 0 1,35 0 0,0 0-16,18 0 15,-53 0 16,70 0-31,-35 0 0,18 0 16,0 0 0,17 0-1,-53 0 1,36 0 15,17 0-15,-52 0-1,-1 0 1,54 0 0,-72 0-1,1 0 17,35-18-32,-52 18 15,-1-17 1,70 17-1,-69 0 1,52 0 15,17 0-15,-34 0 312,-54 0-312,1 0-16,-18 0 15,-71 0 1,89 0 0,-89 0-1,53 0 1,89 0-1,-36 0 1,53 0 0,18 0-16,-18 17 15,-71-17 1,18 18 0,54-18-1,-72 18 1,71-18-1,-88 17 17,18 1-17,70-18 1,-36 18 0,1-1-1,53-17 1,-18 0-1,-18 18 282,-17-18-281,-35 18 0,35-1-16,-1-17 15,-16 0 1,-19 0-1,36 0 1,17 0 0,-52 0-1,88 0 1,-36 0-16,18 0 16,-35 0-1,0 0 1,35 0-1,0 0 1,0-17 0,18 17-16,17 0 15,-35 0 1,36 0 0,-36-18 15,0 0-16,35 18 1,-52-17 0,52 17-1,-17-18 1,-1 18 0,19 0-1,-1 0-15,0 0 16,-17-18-1,17 18 1,1-17 0,-18-1 15,17 18-15,-17-18-1,-18-17 1,17 35 15,19-18-15,17 1-16,-35 17 15,17-18 1,0 18 0,1-17-16,17-1 15,-36 18 1,36-18-1,-35 1 1,17-1 0,-17-17 15,18 17 0,-1 0-15,0 18-1,1-17 1,17-1-16,-18 1 16,0 17-1,18-18 1,-17 0-16,-1 18 16,0-17 15,1-1 0,-1 0 16,0 18 0,18-17-32,-17 17 1,17-18 0,-18 18-1,1 0 1,-1 0 0,18-18 15,-18 18-31,1 0 31,-1 0 47,18-17-31,-18 17 31,18-18-62,-17 18 15,17-17 0,0-1 79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4955C-6D2C-4628-AF3B-4DB85936D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EDDD02-FFCC-4388-80DE-4163EA8B9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B80A66E-A6B2-40E8-9BC6-B9FFE82C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9C0D6A8-E6FA-4F5F-AC16-00B0DCF2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22823A-1648-4ABE-9DC8-1998C7C0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02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D58929-5C46-4ACE-B70A-C589EA05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2AAF926-87C5-42D9-AB97-7993B4B16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A3484E7-5844-4FE5-AB18-1E5DAF6AB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2EF6369-41DD-4589-862D-97BFFA7D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398DF13-E6C5-4866-8A97-7B8AFB2D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16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614FEB-2010-4844-8761-D5F31A9749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45B51F6-65BE-4C4C-BE79-0E9205A32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7EB51E7-5148-421C-8C7A-A8AD43D3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2874CB-EA39-4EF8-AFEE-4A25D4CB6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DC38A82-1ED1-453A-BEDB-69FB08B1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22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89849-D5C4-4AE2-BD89-F2C407F8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87B6FA7-6E0D-483B-BF7C-637101663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B263A74-3BB3-44AC-8C38-B5B2D529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A24CBC1-C68C-4D7C-B64C-26941E85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4BE5EC-C9BA-4F31-A404-3D0DDC9FA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630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63DEF-3688-47FE-8F0E-7C89F73E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5CB37A7-6103-47B6-8869-105242A78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9486ED3-8E3B-48E9-BF27-89EBA4C1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DDBEE25-D091-425B-8B90-4F47E671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21CEE-EF4D-4EBF-A176-0678C05D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09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6795B7-D5FE-4CC4-8D98-0B8AF01A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943A9BA-0C1D-43B2-9965-EF5EA7254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B1ADED-699C-4FF8-AF6C-9CAAA2653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E3813FB-5B72-4F59-AD79-9363B6FF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6258A78-8BBC-48F8-8AB0-D13D0D998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4730B7B-C469-44A7-883A-7B57D8DA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9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A2967-085E-4792-80B4-F39AA246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9A5710F-CE40-490E-96D7-4C3DB7B58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8BC777F-11C7-47E5-8333-BAFE8BB12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32DF2B1-C7A7-40E7-B2D1-1F5F09C96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A7F6E1-51B9-40E5-9C7C-983ED3D700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F2C6CBC-80CC-41A6-ACA4-C1CD4C0C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8946DEFC-76CB-4946-99E6-5982CD0B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37B6BDDB-020A-4CEB-8E07-4F2F74CC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08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0A90A-8EF4-4A31-8DE2-8AB50962D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81579F5-36E3-47DA-8D13-E9C00DD2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4A94B21-6F2F-4FE7-8015-F486F4DF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4C7033D-0DD7-4E54-84D4-D4C1B7F6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0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0E819D3-B636-4B30-96F3-014530DB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55AF832-861F-4B4C-A658-CD596F1D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A3E4353-FA92-4E5C-B690-953E31FB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26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172BF-5A03-444B-81E4-7A433972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CB39B8-CC44-4EC3-8E97-C01D539B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C772F3C-083D-4166-8BEF-BAC7728A8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FEC1D85-E726-4D2C-A0B4-CB9085BD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E80AE13-5F5F-49C4-BF60-0392C71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2D3814F-807E-4288-9F16-89A0E885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72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92BBC-6E26-4513-8644-24CE658E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B1B6E5E-E69E-4AFB-A6D5-F75DB8F52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49388A0-81FD-4A13-B9FA-6A78DE425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38D31B3-D181-4130-B04C-EE023B9E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C939ED8-C8E1-4E2E-9EDD-8A6343AD9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79E9917-2EC8-40AF-9732-F5592188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99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75F0572-977C-496A-9D65-507B277E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DFDFF63-502C-42FA-972D-7BF350EEC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E3299A5-D0C7-4CB1-AE82-340FF944A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F8A70-A264-4CDF-AD98-88010F6DF1C9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582F371-ECC6-4286-9367-D3076DD35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6C42705-4B19-4479-AB0C-0C1BD8B73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1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s://www.worldbank.org/en/publication/wdr20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aljazeera.com/economy/2020/12/10/activists-sound-alarm-over-african-biometric-id-projects%3Cspan%20id=%22ms-outlook-android-cursor%22%3E!~omselectionmarkerend~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unrisd.org/sp-hr-ramanatha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globaldatajustice.org/2019-06-21-biometrics-WFP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pW9JcWxKq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pW9JcWxKq0?feature=oembed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theguardian.com/uk-news/2018/may/02/cambridge-analytica-closing-down-after-facebook-row-reports-say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theguardian.com/technology/2019/mar/17/the-cambridge-analytica-scandal-changed-the-world-but-it-didnt-change-facebook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www.wired.com/insights/2014/07/data-new-oil-digital-economy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wired.com/story/pentagon-inches-toward-letting-ai-control-weapons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washingtonpost.com/technology/2022/07/16/racist-robots-ai/?utm_source=instagram&amp;utm_medium=social&amp;utm_campaign=wp_main&amp;crl8_id=8bc59358-9241-40b0-8b40-b657c286b8b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ft.com/content/d3bd46cb-75d4-40ff-a0cd-6d7f33d58d7f?shareType=nongif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t.com/content/1ff66eb9-166f-4082-958f-debe84e92e9e?shareType=nongif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ft.com/content/e63a58c9-9f87-43c5-9308-1cec461919f4?shareType=nongif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customXml" Target="../ink/ink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hyperlink" Target="https://leanchange.org/lean-change-management/" TargetMode="External"/><Relationship Id="rId18" Type="http://schemas.openxmlformats.org/officeDocument/2006/relationships/image" Target="../media/image53.png"/><Relationship Id="rId3" Type="http://schemas.openxmlformats.org/officeDocument/2006/relationships/hyperlink" Target="https://commons.wikimedia.org/wiki/File:Apple_logo_dark_grey.svg" TargetMode="External"/><Relationship Id="rId7" Type="http://schemas.openxmlformats.org/officeDocument/2006/relationships/hyperlink" Target="https://en.wikipedia.org/wiki/Tencent" TargetMode="External"/><Relationship Id="rId12" Type="http://schemas.openxmlformats.org/officeDocument/2006/relationships/image" Target="../media/image51.png"/><Relationship Id="rId17" Type="http://schemas.openxmlformats.org/officeDocument/2006/relationships/image" Target="../media/image52.png"/><Relationship Id="rId2" Type="http://schemas.openxmlformats.org/officeDocument/2006/relationships/image" Target="../media/image46.png"/><Relationship Id="rId16" Type="http://schemas.openxmlformats.org/officeDocument/2006/relationships/hyperlink" Target="https://es.wikipedia.org/wiki/Alibaba_Grou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hyperlink" Target="https://en.wikipedia.org/wiki/File:Facebook_f_logo_(2019).svg" TargetMode="External"/><Relationship Id="rId5" Type="http://schemas.openxmlformats.org/officeDocument/2006/relationships/hyperlink" Target="http://qpstrafe.deviantart.com/art/Microsoft-Logo-2012-326561782" TargetMode="External"/><Relationship Id="rId15" Type="http://schemas.openxmlformats.org/officeDocument/2006/relationships/hyperlink" Target="https://creativecommons.org/licenses/by-nc-sa/3.0/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hyperlink" Target="https://es.wikipedia.org/wiki/Google_Inc." TargetMode="External"/><Relationship Id="rId14" Type="http://schemas.openxmlformats.org/officeDocument/2006/relationships/hyperlink" Target="https://creativecommons.org/licenses/by-sa/3.0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acklistednews.com/How_The_CIA_Made_Google/60567/0/38/38/Y/M.html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creativecommons.org/licenses/by/3.0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foreignaffairs.com/world/spirals-delusion-artificial-intelligence-decision-making?utm_medium=newsletters&amp;utm_source=twofa&amp;utm_campaign=Spirals%20of%20Delusion&amp;utm_content=20220902&amp;utm_term=FA%20This%20Week%20-%20112017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ft.com/content/9f0a8838-fa25-11e7-9b32-d7d59aace167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s://www.seagate.com/files/www-content/our-story/trends/files/idc-seagate-dataage-whitepaper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25EC3-154B-4DF1-AB44-E5DD694D5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2960"/>
            <a:ext cx="9144000" cy="2001520"/>
          </a:xfrm>
        </p:spPr>
        <p:txBody>
          <a:bodyPr/>
          <a:lstStyle/>
          <a:p>
            <a:r>
              <a:rPr lang="pt-PT" dirty="0"/>
              <a:t>EMBEDDING DATA AND DIGITALIZATION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F24ECF-D549-4A55-8C85-F330357FB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0575"/>
            <a:ext cx="9144000" cy="1552575"/>
          </a:xfrm>
        </p:spPr>
        <p:txBody>
          <a:bodyPr/>
          <a:lstStyle/>
          <a:p>
            <a:r>
              <a:rPr lang="pt-PT" dirty="0"/>
              <a:t>Global </a:t>
            </a:r>
            <a:r>
              <a:rPr lang="pt-PT" dirty="0" err="1"/>
              <a:t>Economic</a:t>
            </a:r>
            <a:r>
              <a:rPr lang="pt-PT" dirty="0"/>
              <a:t> </a:t>
            </a:r>
            <a:r>
              <a:rPr lang="pt-PT" dirty="0" err="1"/>
              <a:t>Trends</a:t>
            </a:r>
            <a:r>
              <a:rPr lang="pt-PT" dirty="0"/>
              <a:t> (GET)</a:t>
            </a:r>
          </a:p>
          <a:p>
            <a:r>
              <a:rPr lang="pt-PT" dirty="0"/>
              <a:t>Master in Management (MIM)</a:t>
            </a:r>
          </a:p>
          <a:p>
            <a:r>
              <a:rPr lang="pt-PT" dirty="0"/>
              <a:t>22nd S</a:t>
            </a:r>
            <a:r>
              <a:rPr lang="en-GB" dirty="0" err="1"/>
              <a:t>eptember</a:t>
            </a:r>
            <a:r>
              <a:rPr lang="en-GB" dirty="0"/>
              <a:t> 2022</a:t>
            </a:r>
          </a:p>
          <a:p>
            <a:endParaRPr lang="en-GB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2648B8-4532-4491-846F-2DAEA57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630" y="93676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2B2CDD-8418-49E4-AC8F-B1021639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536096" cy="1690688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PERSONAL DATA AS A NEW ASSET CLASS </a:t>
            </a:r>
            <a:br>
              <a:rPr lang="pt-PT" b="1" dirty="0"/>
            </a:br>
            <a:r>
              <a:rPr lang="pt-PT" b="1" dirty="0"/>
              <a:t>(WEF, 2011)</a:t>
            </a:r>
            <a:endParaRPr lang="en-GB" b="1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A2EF41C-5DFB-491D-9208-4B17187D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/>
              <a:t>-</a:t>
            </a:r>
            <a:r>
              <a:rPr lang="pt-PT" dirty="0" err="1"/>
              <a:t>Personal</a:t>
            </a:r>
            <a:r>
              <a:rPr lang="pt-PT" dirty="0"/>
              <a:t> data = as data </a:t>
            </a:r>
            <a:r>
              <a:rPr lang="pt-PT" dirty="0" err="1"/>
              <a:t>created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</a:t>
            </a:r>
            <a:r>
              <a:rPr lang="pt-PT" dirty="0" err="1"/>
              <a:t>people</a:t>
            </a:r>
            <a:endParaRPr lang="pt-PT" dirty="0"/>
          </a:p>
          <a:p>
            <a:pPr marL="0" indent="0">
              <a:buNone/>
            </a:pPr>
            <a:r>
              <a:rPr lang="pt-PT" dirty="0"/>
              <a:t>	</a:t>
            </a:r>
          </a:p>
          <a:p>
            <a:pPr marL="0" indent="0">
              <a:buNone/>
            </a:pPr>
            <a:r>
              <a:rPr lang="pt-PT" dirty="0"/>
              <a:t>	-» </a:t>
            </a:r>
            <a:r>
              <a:rPr lang="pt-PT" b="1" dirty="0" err="1"/>
              <a:t>volunteered</a:t>
            </a:r>
            <a:r>
              <a:rPr lang="pt-PT" b="1" dirty="0"/>
              <a:t> data</a:t>
            </a:r>
            <a:r>
              <a:rPr lang="pt-PT" dirty="0"/>
              <a:t> – </a:t>
            </a:r>
            <a:r>
              <a:rPr lang="pt-PT" dirty="0" err="1"/>
              <a:t>created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willfully</a:t>
            </a:r>
            <a:r>
              <a:rPr lang="pt-PT" dirty="0"/>
              <a:t> </a:t>
            </a:r>
            <a:r>
              <a:rPr lang="pt-PT" dirty="0" err="1"/>
              <a:t>shared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individuals</a:t>
            </a:r>
            <a:endParaRPr lang="pt-PT" dirty="0"/>
          </a:p>
          <a:p>
            <a:pPr marL="0" indent="0">
              <a:buNone/>
            </a:pPr>
            <a:r>
              <a:rPr lang="pt-PT" dirty="0"/>
              <a:t>	-» </a:t>
            </a:r>
            <a:r>
              <a:rPr lang="pt-PT" b="1" dirty="0" err="1"/>
              <a:t>observed</a:t>
            </a:r>
            <a:r>
              <a:rPr lang="pt-PT" b="1" dirty="0"/>
              <a:t> data</a:t>
            </a:r>
            <a:r>
              <a:rPr lang="pt-PT" dirty="0"/>
              <a:t> – </a:t>
            </a:r>
            <a:r>
              <a:rPr lang="pt-PT" dirty="0" err="1"/>
              <a:t>captured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keeping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records </a:t>
            </a:r>
            <a:r>
              <a:rPr lang="pt-PT" dirty="0" err="1"/>
              <a:t>of</a:t>
            </a:r>
            <a:r>
              <a:rPr lang="pt-PT" dirty="0"/>
              <a:t> 	</a:t>
            </a:r>
            <a:r>
              <a:rPr lang="pt-PT" dirty="0" err="1"/>
              <a:t>individual´s</a:t>
            </a:r>
            <a:r>
              <a:rPr lang="pt-PT" dirty="0"/>
              <a:t> </a:t>
            </a:r>
            <a:r>
              <a:rPr lang="pt-PT" dirty="0" err="1"/>
              <a:t>movements</a:t>
            </a:r>
            <a:r>
              <a:rPr lang="pt-PT" dirty="0"/>
              <a:t>/</a:t>
            </a:r>
            <a:r>
              <a:rPr lang="pt-PT" dirty="0" err="1"/>
              <a:t>actions</a:t>
            </a:r>
            <a:endParaRPr lang="pt-PT" dirty="0"/>
          </a:p>
          <a:p>
            <a:pPr marL="0" indent="0">
              <a:buNone/>
            </a:pPr>
            <a:r>
              <a:rPr lang="pt-PT" dirty="0"/>
              <a:t>	-» </a:t>
            </a:r>
            <a:r>
              <a:rPr lang="pt-PT" b="1" dirty="0" err="1"/>
              <a:t>inferred</a:t>
            </a:r>
            <a:r>
              <a:rPr lang="pt-PT" b="1" dirty="0"/>
              <a:t> data</a:t>
            </a:r>
            <a:r>
              <a:rPr lang="pt-PT" dirty="0"/>
              <a:t> – data </a:t>
            </a:r>
            <a:r>
              <a:rPr lang="pt-PT" dirty="0" err="1"/>
              <a:t>about</a:t>
            </a:r>
            <a:r>
              <a:rPr lang="pt-PT" dirty="0"/>
              <a:t> </a:t>
            </a:r>
            <a:r>
              <a:rPr lang="pt-PT" dirty="0" err="1"/>
              <a:t>individuals</a:t>
            </a:r>
            <a:r>
              <a:rPr lang="pt-PT" dirty="0"/>
              <a:t>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analysis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	</a:t>
            </a:r>
            <a:r>
              <a:rPr lang="pt-PT" dirty="0" err="1"/>
              <a:t>volunteered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observed</a:t>
            </a:r>
            <a:r>
              <a:rPr lang="pt-PT" dirty="0"/>
              <a:t> data (</a:t>
            </a:r>
            <a:r>
              <a:rPr lang="pt-PT" dirty="0" err="1"/>
              <a:t>metadata</a:t>
            </a:r>
            <a:r>
              <a:rPr lang="pt-PT" dirty="0"/>
              <a:t>)</a:t>
            </a:r>
            <a:endParaRPr lang="en-GB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F32A53-3C13-418B-A340-312CBF963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530" y="107963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26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2C9EE5D-57E4-465B-A365-ACE279772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hlinkClick r:id="rId2"/>
            <a:extLst>
              <a:ext uri="{FF2B5EF4-FFF2-40B4-BE49-F238E27FC236}">
                <a16:creationId xmlns:a16="http://schemas.microsoft.com/office/drawing/2014/main" id="{CE8244AF-CC35-4B56-BB37-1FAC53DA0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342900"/>
            <a:ext cx="4686300" cy="6172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2C630D-0F61-4F19-B3D9-5B082C014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382" y="93676"/>
            <a:ext cx="327383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6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19269-9AE2-4ED2-A0DE-344456D4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E15CF05-C6B5-4077-A35A-E90499320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F7707B2-CA23-4EC3-A91B-2DA67E247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54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45A5E0-3D89-441D-9E85-80F24FB02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6" y="419101"/>
            <a:ext cx="8162924" cy="56626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D5AE7D-6A30-4FB4-B087-3D6FADCB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007" y="93676"/>
            <a:ext cx="3273836" cy="11461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18C6BF4E-4C0D-4A38-8CD4-4B9E1890A73C}"/>
                  </a:ext>
                </a:extLst>
              </p14:cNvPr>
              <p14:cNvContentPartPr/>
              <p14:nvPr/>
            </p14:nvContentPartPr>
            <p14:xfrm>
              <a:off x="895320" y="3784680"/>
              <a:ext cx="7537680" cy="233712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18C6BF4E-4C0D-4A38-8CD4-4B9E1890A7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5960" y="3775320"/>
                <a:ext cx="7556400" cy="235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9409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189BB23-622E-4521-A49F-CF18A8764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23" y="643466"/>
            <a:ext cx="920595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1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9E704E8-6E24-4051-BB0A-9E02313B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6" y="247650"/>
            <a:ext cx="10582274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22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C6152-76C3-4119-B800-62C7A51E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006C0CD-ABEA-4F54-8E9B-BC5593A82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97C7C076-0D79-4A8C-829A-AD2F1BB8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8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96002-147B-4451-BA64-0CB06B04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9BE1B6B-2833-4B08-8FE0-16BB383A8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D82D6B25-6153-4D36-B92C-381E5214B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59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D9E69-A09F-4A8A-B8D8-672296BF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75E2700-4B06-48A0-8366-F16095345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9FB76A1B-07F9-41E9-9339-B7DD53105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7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Posição de Conteúdo 3" descr="Uma imagem com peixe, sentado&#10;&#10;Descrição gerada automaticamente">
            <a:hlinkClick r:id="rId3"/>
            <a:extLst>
              <a:ext uri="{FF2B5EF4-FFF2-40B4-BE49-F238E27FC236}">
                <a16:creationId xmlns:a16="http://schemas.microsoft.com/office/drawing/2014/main" id="{27ECA21B-C131-4AA4-B2EE-B74DDD506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Multimédia Online 1" title="What is the Fourth Industrial Revolution?">
            <a:hlinkClick r:id="" action="ppaction://media"/>
            <a:extLst>
              <a:ext uri="{FF2B5EF4-FFF2-40B4-BE49-F238E27FC236}">
                <a16:creationId xmlns:a16="http://schemas.microsoft.com/office/drawing/2014/main" id="{A2B80224-6D9E-4091-805E-1384628508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961BF-C512-4826-9D5F-FC112F027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59C5691-06D8-428C-AED5-7BF298B6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CD78553-76CD-4CEA-B087-43CDA24C8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39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6D664-115A-4ED4-BED0-64F776DD5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99EA6EB-87F1-4621-A7EF-2C9CDC819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4D4768-F7F4-479F-9072-799D7A3E4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85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AC891-EC53-4809-B6D0-B63C95A6D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B5FCC0B-49E7-49B5-8FF2-9203AEF49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28E16D-E77D-4499-94F7-8D78A1414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69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C8526-5C10-4AEB-B749-89629801D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CEBD51D-D9F5-4BE3-9608-D4F311943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E4A50D50-6D75-499E-9E08-43925C1C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C42EF3-60DF-4AA2-AAE4-8FC695CAC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9DADE38-1D56-4F5A-8A47-6F00BC95B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1A0E7694-8A9C-4FF2-AFF4-618855B3B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88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9A20A-1832-0602-3695-25008E27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25F1531-CA07-F429-8756-177E006B9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F3C98B4-0828-038B-5A8A-FAFBD4ED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1DE6F-8B81-3D03-E095-EDA7EE296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963D3CD-397C-F38E-39DB-2C844B84A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FB0F16-EEED-3098-1D0C-B4B98BDC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43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25EC3-154B-4DF1-AB44-E5DD694D5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2960"/>
            <a:ext cx="9144000" cy="2001520"/>
          </a:xfrm>
        </p:spPr>
        <p:txBody>
          <a:bodyPr/>
          <a:lstStyle/>
          <a:p>
            <a:r>
              <a:rPr lang="pt-PT" dirty="0"/>
              <a:t>We need to talk about algorithms.</a:t>
            </a:r>
            <a:endParaRPr lang="en-GB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007166-D543-444D-A385-99F29F0A3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99" y="132604"/>
            <a:ext cx="327383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33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95D57-0DFD-4021-ACCA-D33015C5A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sz="4400" dirty="0"/>
              <a:t>What are they?</a:t>
            </a:r>
          </a:p>
          <a:p>
            <a:pPr marL="0" indent="0">
              <a:buNone/>
            </a:pPr>
            <a:endParaRPr lang="pt-PT" sz="4400" dirty="0"/>
          </a:p>
          <a:p>
            <a:pPr marL="0" indent="0">
              <a:buNone/>
            </a:pPr>
            <a:r>
              <a:rPr lang="pt-PT" sz="4400" dirty="0"/>
              <a:t>-»Sets of instructions which compute data to solve a problem and achieve a goal.</a:t>
            </a:r>
          </a:p>
          <a:p>
            <a:pPr marL="0" indent="0">
              <a:buNone/>
            </a:pPr>
            <a:endParaRPr lang="pt-PT" sz="4400" dirty="0"/>
          </a:p>
          <a:p>
            <a:pPr marL="0" indent="0">
              <a:buNone/>
            </a:pPr>
            <a:r>
              <a:rPr lang="pt-PT" sz="4400" dirty="0"/>
              <a:t>-»</a:t>
            </a:r>
            <a:r>
              <a:rPr lang="pt-PT" sz="4400" dirty="0" err="1"/>
              <a:t>Your</a:t>
            </a:r>
            <a:r>
              <a:rPr lang="pt-PT" sz="4400" dirty="0"/>
              <a:t> dinner, a precision strike by a UAV or a stock market </a:t>
            </a:r>
            <a:r>
              <a:rPr lang="pt-PT" sz="4400" dirty="0" err="1"/>
              <a:t>position</a:t>
            </a:r>
            <a:r>
              <a:rPr lang="pt-PT" sz="4400" dirty="0"/>
              <a:t>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61A39E0-75EA-47A6-98C2-DA411646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99" y="107963"/>
            <a:ext cx="327383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6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95D57-0DFD-4021-ACCA-D33015C5A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9164"/>
            <a:ext cx="10515600" cy="3094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4400" dirty="0"/>
              <a:t>Are </a:t>
            </a:r>
            <a:r>
              <a:rPr lang="pt-PT" sz="4400" dirty="0" err="1"/>
              <a:t>Algorithms</a:t>
            </a:r>
            <a:r>
              <a:rPr lang="pt-PT" sz="4400" dirty="0"/>
              <a:t> neutral?</a:t>
            </a:r>
          </a:p>
          <a:p>
            <a:pPr marL="0" indent="0">
              <a:buNone/>
            </a:pPr>
            <a:endParaRPr lang="pt-PT" sz="4400" dirty="0"/>
          </a:p>
          <a:p>
            <a:pPr marL="0" indent="0">
              <a:buNone/>
            </a:pPr>
            <a:r>
              <a:rPr lang="pt-PT" sz="4400" dirty="0"/>
              <a:t>Who owns them? Who owns the data that trains them?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F02830-6B9C-487A-828B-981D2D1FE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786" y="182300"/>
            <a:ext cx="327383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6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>
            <a:hlinkClick r:id="rId2"/>
            <a:extLst>
              <a:ext uri="{FF2B5EF4-FFF2-40B4-BE49-F238E27FC236}">
                <a16:creationId xmlns:a16="http://schemas.microsoft.com/office/drawing/2014/main" id="{9A191B1A-6C11-415E-9616-EEBC8BBE7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43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B0C38-4F8E-40BF-A8DB-E228F91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A81EC7-B3B5-4C21-ADA3-1BE4D605A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B30B8F3B-DBE6-4E40-94CA-A42765190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21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0F07D-2BE9-590F-BD21-F6F09421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D395ECF-F6B3-33BF-8EA4-C68555FC4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B8175BCC-3943-8CE2-EC51-3BB5FC195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13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>
            <a:extLst>
              <a:ext uri="{FF2B5EF4-FFF2-40B4-BE49-F238E27FC236}">
                <a16:creationId xmlns:a16="http://schemas.microsoft.com/office/drawing/2014/main" id="{EF6248B0-E5B0-48C6-8AFD-6997FCFBB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1" y="195064"/>
            <a:ext cx="1902117" cy="83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96D4D-C447-43C4-ADA4-C294C6BCA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4996" r="32143" b="28443"/>
          <a:stretch/>
        </p:blipFill>
        <p:spPr>
          <a:xfrm>
            <a:off x="0" y="-19050"/>
            <a:ext cx="6489577" cy="3042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FEC57-51AC-43C5-8D8B-95AD1EA3D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5" t="20296" r="28000" b="13334"/>
          <a:stretch/>
        </p:blipFill>
        <p:spPr>
          <a:xfrm>
            <a:off x="6489577" y="0"/>
            <a:ext cx="5557520" cy="2944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A3772-BE93-467C-AAF2-D0E11A6AAE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4" t="24444" r="41250" b="25537"/>
          <a:stretch/>
        </p:blipFill>
        <p:spPr>
          <a:xfrm>
            <a:off x="0" y="3535188"/>
            <a:ext cx="6299200" cy="3351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ABF65-1667-4E46-A4AB-B3AF4D838C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26" r="24" b="48740"/>
          <a:stretch/>
        </p:blipFill>
        <p:spPr>
          <a:xfrm>
            <a:off x="4686301" y="3189251"/>
            <a:ext cx="7505700" cy="19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34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16356-F070-41D2-9F03-01C0CDE4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BFD099D-A2A8-4FD2-8FFC-1285CFD47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B280FA3C-D57E-4B43-88A4-87199BEE7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74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C3497-8782-4AE4-A7FC-6DFAB645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3ED62BE-3176-4E9E-B8CD-EBE9921D6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479DBF8E-5763-4823-A2BB-B7DB2E45D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21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DC9A2-264A-43D8-9261-EC58D9933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8D6121E-89E3-45DF-B8F9-9BD7BB63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5E7BC021-1847-456D-8EF5-1CC83082A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E374DE5F-AAB2-088C-444A-2213135C26B5}"/>
                  </a:ext>
                </a:extLst>
              </p14:cNvPr>
              <p14:cNvContentPartPr/>
              <p14:nvPr/>
            </p14:nvContentPartPr>
            <p14:xfrm>
              <a:off x="1352520" y="2552760"/>
              <a:ext cx="5594760" cy="152424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E374DE5F-AAB2-088C-444A-2213135C26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3160" y="2543400"/>
                <a:ext cx="5613480" cy="154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6795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5FB9F-F020-43D0-97C0-BEECE5C4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AE87F17-F3CB-408E-A18F-1284FBEEE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9AB008-43A2-404E-A4AE-670F44FEF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F0E53-15A3-4AA1-91DA-C51CC0390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C9D634B-BB82-488C-BD7A-B90CDC97F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06D1209-F9F1-448F-B113-E585167EA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6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95D57-0DFD-4021-ACCA-D33015C5A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0836"/>
            <a:ext cx="10515600" cy="1736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PT" sz="4400" dirty="0"/>
          </a:p>
          <a:p>
            <a:pPr marL="0" indent="0">
              <a:buNone/>
            </a:pPr>
            <a:r>
              <a:rPr lang="pt-PT" sz="4400" dirty="0" err="1"/>
              <a:t>How</a:t>
            </a:r>
            <a:r>
              <a:rPr lang="pt-PT" sz="4400" dirty="0"/>
              <a:t> do we hold algorithms accountable?</a:t>
            </a:r>
          </a:p>
          <a:p>
            <a:pPr marL="0" indent="0">
              <a:buNone/>
            </a:pPr>
            <a:endParaRPr lang="pt-PT" sz="44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9102C4B-F9A7-FB32-2C84-6CB23F7A8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786" y="182300"/>
            <a:ext cx="327383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61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>
            <a:extLst>
              <a:ext uri="{FF2B5EF4-FFF2-40B4-BE49-F238E27FC236}">
                <a16:creationId xmlns:a16="http://schemas.microsoft.com/office/drawing/2014/main" id="{EF6248B0-E5B0-48C6-8AFD-6997FCFBB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1" y="195064"/>
            <a:ext cx="1902117" cy="83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B3B5F-FBB5-4EDF-A8AA-BB87B6A7C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6" t="15023" r="34834"/>
          <a:stretch/>
        </p:blipFill>
        <p:spPr>
          <a:xfrm>
            <a:off x="6585528" y="2826327"/>
            <a:ext cx="5081896" cy="3528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E33D3-FC00-428C-AFAD-0E3299E3A2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4" t="15023" r="10417"/>
          <a:stretch/>
        </p:blipFill>
        <p:spPr>
          <a:xfrm>
            <a:off x="7097" y="-55418"/>
            <a:ext cx="5699760" cy="579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188B5-7192-4E12-9EFA-4937E234F8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83" t="47704" r="8751" b="33481"/>
          <a:stretch/>
        </p:blipFill>
        <p:spPr>
          <a:xfrm>
            <a:off x="5874326" y="378691"/>
            <a:ext cx="6053513" cy="21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2870D41-AE4C-4D8E-85CB-213BA14BA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4" y="209549"/>
            <a:ext cx="4962525" cy="6438901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87497B6-169A-4729-9866-4BB1F1DDA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855" y="131776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79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41ED1-DC24-426C-978E-1C0CEF1B2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2013527"/>
            <a:ext cx="9144000" cy="2091748"/>
          </a:xfrm>
        </p:spPr>
        <p:txBody>
          <a:bodyPr anchor="ctr">
            <a:normAutofit/>
          </a:bodyPr>
          <a:lstStyle/>
          <a:p>
            <a:r>
              <a:rPr lang="pt-PT" sz="7200" dirty="0" err="1"/>
              <a:t>The</a:t>
            </a:r>
            <a:r>
              <a:rPr lang="pt-PT" sz="7200" dirty="0"/>
              <a:t> </a:t>
            </a:r>
            <a:r>
              <a:rPr lang="pt-PT" sz="7200" dirty="0" err="1"/>
              <a:t>Rise</a:t>
            </a:r>
            <a:r>
              <a:rPr lang="pt-PT" sz="7200" dirty="0"/>
              <a:t> </a:t>
            </a:r>
            <a:r>
              <a:rPr lang="pt-PT" sz="7200" dirty="0" err="1"/>
              <a:t>of</a:t>
            </a:r>
            <a:r>
              <a:rPr lang="pt-PT" sz="7200" dirty="0"/>
              <a:t> </a:t>
            </a:r>
            <a:r>
              <a:rPr lang="pt-PT" sz="7200" dirty="0" err="1"/>
              <a:t>Big</a:t>
            </a:r>
            <a:r>
              <a:rPr lang="pt-PT" sz="7200" dirty="0"/>
              <a:t> </a:t>
            </a:r>
            <a:r>
              <a:rPr lang="pt-PT" sz="7200" dirty="0" err="1"/>
              <a:t>Tech</a:t>
            </a:r>
            <a:endParaRPr lang="pt-PT" sz="7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A2219B6-28ED-42CB-9FD5-F1657F1CF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432" y="74626"/>
            <a:ext cx="327383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76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FA50C9-65E0-4932-8631-39A58C856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32" y="5200879"/>
            <a:ext cx="8082447" cy="8021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BIG TECH!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05EED1C-C6FD-475C-88EF-43BA578C1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53655" y="984047"/>
            <a:ext cx="1504172" cy="1845611"/>
          </a:xfrm>
          <a:prstGeom prst="rect">
            <a:avLst/>
          </a:prstGeom>
        </p:spPr>
      </p:pic>
      <p:pic>
        <p:nvPicPr>
          <p:cNvPr id="51" name="Imagem 50" descr="Uma imagem com edifício, porta, desenho, janela&#10;&#10;Descrição gerada automaticamente">
            <a:extLst>
              <a:ext uri="{FF2B5EF4-FFF2-40B4-BE49-F238E27FC236}">
                <a16:creationId xmlns:a16="http://schemas.microsoft.com/office/drawing/2014/main" id="{ACC8EB47-D4C7-4203-8C17-69FDB3C32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8458" y="3037579"/>
            <a:ext cx="1554016" cy="1554016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9197DFF6-272E-40A8-8D16-840805154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35624" y="2019560"/>
            <a:ext cx="2155206" cy="284487"/>
          </a:xfrm>
          <a:prstGeom prst="rect">
            <a:avLst/>
          </a:prstGeom>
        </p:spPr>
      </p:pic>
      <p:pic>
        <p:nvPicPr>
          <p:cNvPr id="5" name="Imagem 4" descr="Uma imagem com desenho&#10;&#10;Descrição gerada automaticamente">
            <a:extLst>
              <a:ext uri="{FF2B5EF4-FFF2-40B4-BE49-F238E27FC236}">
                <a16:creationId xmlns:a16="http://schemas.microsoft.com/office/drawing/2014/main" id="{146A0A77-E11E-46E1-A6CB-3D1E3266F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225834" y="3508281"/>
            <a:ext cx="2396155" cy="584661"/>
          </a:xfrm>
          <a:prstGeom prst="rect">
            <a:avLst/>
          </a:prstGeom>
        </p:spPr>
      </p:pic>
      <p:pic>
        <p:nvPicPr>
          <p:cNvPr id="61" name="Imagem 60" descr="Uma imagem com símbolo, desenho, relógio&#10;&#10;Descrição gerada automaticamente">
            <a:extLst>
              <a:ext uri="{FF2B5EF4-FFF2-40B4-BE49-F238E27FC236}">
                <a16:creationId xmlns:a16="http://schemas.microsoft.com/office/drawing/2014/main" id="{C19F0BF2-0D15-4889-BAC1-5CACFB52BE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582936" y="4562140"/>
            <a:ext cx="2288408" cy="2288408"/>
          </a:xfrm>
          <a:prstGeom prst="rect">
            <a:avLst/>
          </a:prstGeom>
        </p:spPr>
      </p:pic>
      <p:pic>
        <p:nvPicPr>
          <p:cNvPr id="8" name="Imagem 7" descr="Uma imagem com desenho&#10;&#10;Descrição gerada automaticamente">
            <a:extLst>
              <a:ext uri="{FF2B5EF4-FFF2-40B4-BE49-F238E27FC236}">
                <a16:creationId xmlns:a16="http://schemas.microsoft.com/office/drawing/2014/main" id="{5E5966E4-5B97-4A3F-A432-C172EE7A85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18686" y="901488"/>
            <a:ext cx="1047722" cy="35129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055CC30-061B-4DDB-87F5-3BDCF0DF19BB}"/>
              </a:ext>
            </a:extLst>
          </p:cNvPr>
          <p:cNvSpPr txBox="1"/>
          <p:nvPr/>
        </p:nvSpPr>
        <p:spPr>
          <a:xfrm>
            <a:off x="8809343" y="7083455"/>
            <a:ext cx="338265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700">
                <a:solidFill>
                  <a:srgbClr val="FFFFFF"/>
                </a:solidFill>
              </a:rPr>
              <a:t>A imagem </a:t>
            </a:r>
            <a:r>
              <a:rPr lang="pt-PT" sz="700">
                <a:solidFill>
                  <a:srgbClr val="FFFFFF"/>
                </a:solidFill>
                <a:hlinkClick r:id="rId9" tooltip="https://es.wikipedia.org/wiki/Google_Inc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Fotografia</a:t>
            </a:r>
            <a:r>
              <a:rPr lang="pt-PT" sz="700">
                <a:solidFill>
                  <a:srgbClr val="FFFFFF"/>
                </a:solidFill>
              </a:rPr>
              <a:t> de Autor Desconhecido está licenciada ao abrigo da </a:t>
            </a:r>
            <a:r>
              <a:rPr lang="pt-PT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PT" sz="700">
              <a:solidFill>
                <a:srgbClr val="FFFFFF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7269D19-FF98-47A8-B794-1273060FCCC9}"/>
              </a:ext>
            </a:extLst>
          </p:cNvPr>
          <p:cNvSpPr txBox="1"/>
          <p:nvPr/>
        </p:nvSpPr>
        <p:spPr>
          <a:xfrm>
            <a:off x="5147888" y="7083455"/>
            <a:ext cx="351570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700">
                <a:solidFill>
                  <a:srgbClr val="FFFFFF"/>
                </a:solidFill>
              </a:rPr>
              <a:t>A imagem </a:t>
            </a:r>
            <a:r>
              <a:rPr lang="pt-PT" sz="700">
                <a:solidFill>
                  <a:srgbClr val="FFFFFF"/>
                </a:solidFill>
                <a:hlinkClick r:id="rId13" tooltip="https://leanchange.org/lean-change-managemen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Fotografia</a:t>
            </a:r>
            <a:r>
              <a:rPr lang="pt-PT" sz="700">
                <a:solidFill>
                  <a:srgbClr val="FFFFFF"/>
                </a:solidFill>
              </a:rPr>
              <a:t> de Autor Desconhecido está licenciada ao abrigo da </a:t>
            </a:r>
            <a:r>
              <a:rPr lang="pt-PT" sz="700">
                <a:solidFill>
                  <a:srgbClr val="FFFFFF"/>
                </a:solidFill>
                <a:hlinkClick r:id="rId1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PT" sz="700">
              <a:solidFill>
                <a:srgbClr val="FFFFFF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D2505B0-FF31-4E34-856B-76AD002C5122}"/>
              </a:ext>
            </a:extLst>
          </p:cNvPr>
          <p:cNvSpPr txBox="1"/>
          <p:nvPr/>
        </p:nvSpPr>
        <p:spPr>
          <a:xfrm>
            <a:off x="8809343" y="6870700"/>
            <a:ext cx="338265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700">
                <a:solidFill>
                  <a:srgbClr val="FFFFFF"/>
                </a:solidFill>
              </a:rPr>
              <a:t>A imagem </a:t>
            </a:r>
            <a:r>
              <a:rPr lang="pt-PT" sz="700">
                <a:solidFill>
                  <a:srgbClr val="FFFFFF"/>
                </a:solidFill>
                <a:hlinkClick r:id="rId3" tooltip="https://commons.wikimedia.org/wiki/File:Apple_logo_dark_grey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Fotografia</a:t>
            </a:r>
            <a:r>
              <a:rPr lang="pt-PT" sz="700">
                <a:solidFill>
                  <a:srgbClr val="FFFFFF"/>
                </a:solidFill>
              </a:rPr>
              <a:t> de Autor Desconhecido está licenciada ao abrigo da </a:t>
            </a:r>
            <a:r>
              <a:rPr lang="pt-PT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PT" sz="700">
              <a:solidFill>
                <a:srgbClr val="FFFFFF"/>
              </a:solidFill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6372EA8-9302-4076-BDB4-64E7D6D8533F}"/>
              </a:ext>
            </a:extLst>
          </p:cNvPr>
          <p:cNvSpPr txBox="1"/>
          <p:nvPr/>
        </p:nvSpPr>
        <p:spPr>
          <a:xfrm>
            <a:off x="5280937" y="7083455"/>
            <a:ext cx="351570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700">
                <a:solidFill>
                  <a:srgbClr val="FFFFFF"/>
                </a:solidFill>
              </a:rPr>
              <a:t>A imagem </a:t>
            </a:r>
            <a:r>
              <a:rPr lang="pt-PT" sz="700">
                <a:solidFill>
                  <a:srgbClr val="FFFFFF"/>
                </a:solidFill>
                <a:hlinkClick r:id="rId5" tooltip="http://qpstrafe.deviantart.com/art/Microsoft-Logo-2012-32656178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Fotografia</a:t>
            </a:r>
            <a:r>
              <a:rPr lang="pt-PT" sz="700">
                <a:solidFill>
                  <a:srgbClr val="FFFFFF"/>
                </a:solidFill>
              </a:rPr>
              <a:t> de Autor Desconhecido está licenciada ao abrigo da </a:t>
            </a:r>
            <a:r>
              <a:rPr lang="pt-PT" sz="700">
                <a:solidFill>
                  <a:srgbClr val="FFFFFF"/>
                </a:solidFill>
                <a:hlinkClick r:id="rId1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pt-PT" sz="700">
              <a:solidFill>
                <a:srgbClr val="FFFFFF"/>
              </a:solidFill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2F90CEC5-F251-4AFE-B509-006ECB1884E7}"/>
              </a:ext>
            </a:extLst>
          </p:cNvPr>
          <p:cNvSpPr txBox="1"/>
          <p:nvPr/>
        </p:nvSpPr>
        <p:spPr>
          <a:xfrm>
            <a:off x="5413987" y="6870700"/>
            <a:ext cx="338265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700">
                <a:solidFill>
                  <a:srgbClr val="FFFFFF"/>
                </a:solidFill>
              </a:rPr>
              <a:t>A imagem </a:t>
            </a:r>
            <a:r>
              <a:rPr lang="pt-PT" sz="700">
                <a:solidFill>
                  <a:srgbClr val="FFFFFF"/>
                </a:solidFill>
                <a:hlinkClick r:id="rId16" tooltip="https://es.wikipedia.org/wiki/Alibaba_Grou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Fotografia</a:t>
            </a:r>
            <a:r>
              <a:rPr lang="pt-PT" sz="700">
                <a:solidFill>
                  <a:srgbClr val="FFFFFF"/>
                </a:solidFill>
              </a:rPr>
              <a:t> de Autor Desconhecido está licenciada ao abrigo da </a:t>
            </a:r>
            <a:r>
              <a:rPr lang="pt-PT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PT" sz="700">
              <a:solidFill>
                <a:srgbClr val="FFFFFF"/>
              </a:solidFill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C6612B6-386E-41F6-90CD-6BA966433885}"/>
              </a:ext>
            </a:extLst>
          </p:cNvPr>
          <p:cNvSpPr txBox="1"/>
          <p:nvPr/>
        </p:nvSpPr>
        <p:spPr>
          <a:xfrm>
            <a:off x="2018630" y="6870700"/>
            <a:ext cx="338265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700">
                <a:solidFill>
                  <a:srgbClr val="FFFFFF"/>
                </a:solidFill>
              </a:rPr>
              <a:t>A imagem </a:t>
            </a:r>
            <a:r>
              <a:rPr lang="pt-PT" sz="700">
                <a:solidFill>
                  <a:srgbClr val="FFFFFF"/>
                </a:solidFill>
                <a:hlinkClick r:id="rId7" tooltip="https://en.wikipedia.org/wiki/Tenc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Fotografia</a:t>
            </a:r>
            <a:r>
              <a:rPr lang="pt-PT" sz="700">
                <a:solidFill>
                  <a:srgbClr val="FFFFFF"/>
                </a:solidFill>
              </a:rPr>
              <a:t> de Autor Desconhecido está licenciada ao abrigo da </a:t>
            </a:r>
            <a:r>
              <a:rPr lang="pt-PT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PT" sz="700">
              <a:solidFill>
                <a:srgbClr val="FFFFFF"/>
              </a:solidFill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D1A4E78B-D8B8-4AC0-9994-2919B7524644}"/>
              </a:ext>
            </a:extLst>
          </p:cNvPr>
          <p:cNvSpPr txBox="1"/>
          <p:nvPr/>
        </p:nvSpPr>
        <p:spPr>
          <a:xfrm>
            <a:off x="1885581" y="7083455"/>
            <a:ext cx="338265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700">
                <a:solidFill>
                  <a:srgbClr val="FFFFFF"/>
                </a:solidFill>
              </a:rPr>
              <a:t>A imagem </a:t>
            </a:r>
            <a:r>
              <a:rPr lang="pt-PT" sz="700">
                <a:solidFill>
                  <a:srgbClr val="FFFFFF"/>
                </a:solidFill>
                <a:hlinkClick r:id="rId11" tooltip="https://en.wikipedia.org/wiki/File:Facebook_f_logo_(2019)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Fotografia</a:t>
            </a:r>
            <a:r>
              <a:rPr lang="pt-PT" sz="700">
                <a:solidFill>
                  <a:srgbClr val="FFFFFF"/>
                </a:solidFill>
              </a:rPr>
              <a:t> de Autor Desconhecido está licenciada ao abrigo da </a:t>
            </a:r>
            <a:r>
              <a:rPr lang="pt-PT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t-PT" sz="700">
              <a:solidFill>
                <a:srgbClr val="FFFFFF"/>
              </a:solidFill>
            </a:endParaRPr>
          </a:p>
        </p:txBody>
      </p:sp>
      <p:pic>
        <p:nvPicPr>
          <p:cNvPr id="54" name="Imagem 53" descr="Uma imagem com desenho, símbolo&#10;&#10;Descrição gerada automaticamente">
            <a:extLst>
              <a:ext uri="{FF2B5EF4-FFF2-40B4-BE49-F238E27FC236}">
                <a16:creationId xmlns:a16="http://schemas.microsoft.com/office/drawing/2014/main" id="{5F9482AA-CDDE-4E8C-AF91-A0055C09C4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515104" y="3015231"/>
            <a:ext cx="1626612" cy="71164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50969F0-4000-4B9F-A456-C87A6965F5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18164" y="63594"/>
            <a:ext cx="327383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58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54E58-4212-4D80-8CC3-1AC29A45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Rise</a:t>
            </a:r>
            <a:r>
              <a:rPr lang="pt-PT" dirty="0"/>
              <a:t>…</a:t>
            </a:r>
          </a:p>
        </p:txBody>
      </p:sp>
      <p:graphicFrame>
        <p:nvGraphicFramePr>
          <p:cNvPr id="5" name="Marcador de Posição de Conteúdo 4">
            <a:extLst>
              <a:ext uri="{FF2B5EF4-FFF2-40B4-BE49-F238E27FC236}">
                <a16:creationId xmlns:a16="http://schemas.microsoft.com/office/drawing/2014/main" id="{9C871D27-AAE1-4807-8E2B-8ADAF56BB5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08365" y="1438275"/>
          <a:ext cx="10245436" cy="4352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6343">
                  <a:extLst>
                    <a:ext uri="{9D8B030D-6E8A-4147-A177-3AD203B41FA5}">
                      <a16:colId xmlns:a16="http://schemas.microsoft.com/office/drawing/2014/main" val="2224122955"/>
                    </a:ext>
                  </a:extLst>
                </a:gridCol>
                <a:gridCol w="1561892">
                  <a:extLst>
                    <a:ext uri="{9D8B030D-6E8A-4147-A177-3AD203B41FA5}">
                      <a16:colId xmlns:a16="http://schemas.microsoft.com/office/drawing/2014/main" val="629451896"/>
                    </a:ext>
                  </a:extLst>
                </a:gridCol>
                <a:gridCol w="1260977">
                  <a:extLst>
                    <a:ext uri="{9D8B030D-6E8A-4147-A177-3AD203B41FA5}">
                      <a16:colId xmlns:a16="http://schemas.microsoft.com/office/drawing/2014/main" val="1669955206"/>
                    </a:ext>
                  </a:extLst>
                </a:gridCol>
                <a:gridCol w="1805489">
                  <a:extLst>
                    <a:ext uri="{9D8B030D-6E8A-4147-A177-3AD203B41FA5}">
                      <a16:colId xmlns:a16="http://schemas.microsoft.com/office/drawing/2014/main" val="2389372064"/>
                    </a:ext>
                  </a:extLst>
                </a:gridCol>
                <a:gridCol w="1160672">
                  <a:extLst>
                    <a:ext uri="{9D8B030D-6E8A-4147-A177-3AD203B41FA5}">
                      <a16:colId xmlns:a16="http://schemas.microsoft.com/office/drawing/2014/main" val="3613710450"/>
                    </a:ext>
                  </a:extLst>
                </a:gridCol>
                <a:gridCol w="1776830">
                  <a:extLst>
                    <a:ext uri="{9D8B030D-6E8A-4147-A177-3AD203B41FA5}">
                      <a16:colId xmlns:a16="http://schemas.microsoft.com/office/drawing/2014/main" val="3648394186"/>
                    </a:ext>
                  </a:extLst>
                </a:gridCol>
                <a:gridCol w="1533233">
                  <a:extLst>
                    <a:ext uri="{9D8B030D-6E8A-4147-A177-3AD203B41FA5}">
                      <a16:colId xmlns:a16="http://schemas.microsoft.com/office/drawing/2014/main" val="2558292621"/>
                    </a:ext>
                  </a:extLst>
                </a:gridCol>
              </a:tblGrid>
              <a:tr h="373962">
                <a:tc>
                  <a:txBody>
                    <a:bodyPr/>
                    <a:lstStyle/>
                    <a:p>
                      <a:pPr algn="l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>
                          <a:effectLst/>
                        </a:rPr>
                        <a:t>2006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>
                          <a:effectLst/>
                        </a:rPr>
                        <a:t>2010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>
                          <a:effectLst/>
                        </a:rPr>
                        <a:t>2015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043244"/>
                  </a:ext>
                </a:extLst>
              </a:tr>
              <a:tr h="373962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Rank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 err="1">
                          <a:effectLst/>
                        </a:rPr>
                        <a:t>Company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</a:rPr>
                        <a:t>Sector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 err="1">
                          <a:effectLst/>
                        </a:rPr>
                        <a:t>Company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</a:rPr>
                        <a:t>Sector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 err="1">
                          <a:effectLst/>
                        </a:rPr>
                        <a:t>Company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b="1" u="none" strike="noStrike" dirty="0">
                          <a:effectLst/>
                        </a:rPr>
                        <a:t>Sector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77654179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1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Exxon Mobil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Oil and Gas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 err="1">
                          <a:effectLst/>
                        </a:rPr>
                        <a:t>PetroChina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Oil and Gas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Apple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TECH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086691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General Electric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Industrial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Exxon Mobil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Oil and Gas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 err="1">
                          <a:effectLst/>
                        </a:rPr>
                        <a:t>Exxon</a:t>
                      </a:r>
                      <a:r>
                        <a:rPr lang="pt-PT" sz="1100" u="none" strike="noStrike" dirty="0">
                          <a:effectLst/>
                        </a:rPr>
                        <a:t> Mobil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Oil and Gas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27382266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3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Microsoft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TECH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Microsoft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TECH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Berkshire Hathaway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Financials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2291471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4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Citigroup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 err="1">
                          <a:effectLst/>
                        </a:rPr>
                        <a:t>Financials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ICBC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Financials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Google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TECH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17508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BP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Oil and Gas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Apple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TECH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Microsoft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TECH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61139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6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Bank of America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Financials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BHP Billiton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Mining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PetroChina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Oil and Gas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70257074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7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Royal Dutch Shell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Oil and Gas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Walmart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Retail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 err="1">
                          <a:effectLst/>
                        </a:rPr>
                        <a:t>Wells</a:t>
                      </a:r>
                      <a:r>
                        <a:rPr lang="pt-PT" sz="1100" u="none" strike="noStrike" dirty="0">
                          <a:effectLst/>
                        </a:rPr>
                        <a:t> Fargo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Financials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08693119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8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Walmart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Retail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Berkshire Hathaway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Financials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Johnson &amp; Johnson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Pharmaceuticals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75182133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9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Toyota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Automotive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General </a:t>
                      </a:r>
                      <a:r>
                        <a:rPr lang="pt-PT" sz="1100" u="none" strike="noStrike" dirty="0" err="1">
                          <a:effectLst/>
                        </a:rPr>
                        <a:t>Electric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Industrials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ICBC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Financials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35165116"/>
                  </a:ext>
                </a:extLst>
              </a:tr>
              <a:tr h="373962"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10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Gazprom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Oil and Gas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China Mobile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Telecom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Novartis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 err="1">
                          <a:effectLst/>
                        </a:rPr>
                        <a:t>Pharmaceuticals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74709698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A895A3BA-5125-402A-BA78-A8F158D1874F}"/>
              </a:ext>
            </a:extLst>
          </p:cNvPr>
          <p:cNvSpPr txBox="1"/>
          <p:nvPr/>
        </p:nvSpPr>
        <p:spPr>
          <a:xfrm>
            <a:off x="8575964" y="5867401"/>
            <a:ext cx="361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Source</a:t>
            </a:r>
            <a:r>
              <a:rPr lang="pt-PT" dirty="0"/>
              <a:t>: Financial Times, </a:t>
            </a:r>
            <a:r>
              <a:rPr lang="pt-PT" dirty="0" err="1"/>
              <a:t>various</a:t>
            </a:r>
            <a:r>
              <a:rPr lang="pt-PT" dirty="0"/>
              <a:t> </a:t>
            </a:r>
            <a:r>
              <a:rPr lang="pt-PT" dirty="0" err="1"/>
              <a:t>years</a:t>
            </a:r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98D491-C7F5-464B-AD24-4561AAEC7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164" y="57150"/>
            <a:ext cx="327383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21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9F7E8-E5BC-4A13-8746-7296333E2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Marcador de Posição de Conteúdo 3">
                <a:extLst>
                  <a:ext uri="{FF2B5EF4-FFF2-40B4-BE49-F238E27FC236}">
                    <a16:creationId xmlns:a16="http://schemas.microsoft.com/office/drawing/2014/main" id="{33E0EFC5-7395-4B49-9E19-1F856F17835A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Marcador de Posição de Conteúdo 3">
                <a:extLst>
                  <a:ext uri="{FF2B5EF4-FFF2-40B4-BE49-F238E27FC236}">
                    <a16:creationId xmlns:a16="http://schemas.microsoft.com/office/drawing/2014/main" id="{33E0EFC5-7395-4B49-9E19-1F856F1783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6876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47793-350D-4124-B763-34DD1CF2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pt-PT" sz="4000"/>
              <a:t>Some facts…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C0DED4F-42C9-4292-BAA9-7A3811893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 lnSpcReduction="10000"/>
          </a:bodyPr>
          <a:lstStyle/>
          <a:p>
            <a:r>
              <a:rPr lang="pt-PT" sz="1900" dirty="0"/>
              <a:t>95% </a:t>
            </a:r>
            <a:r>
              <a:rPr lang="pt-PT" sz="1900" dirty="0" err="1"/>
              <a:t>of</a:t>
            </a:r>
            <a:r>
              <a:rPr lang="pt-PT" sz="1900" dirty="0"/>
              <a:t> internet-</a:t>
            </a:r>
            <a:r>
              <a:rPr lang="pt-PT" sz="1900" dirty="0" err="1"/>
              <a:t>using</a:t>
            </a:r>
            <a:r>
              <a:rPr lang="pt-PT" sz="1900" dirty="0"/>
              <a:t> </a:t>
            </a:r>
            <a:r>
              <a:rPr lang="pt-PT" sz="1900" dirty="0" err="1"/>
              <a:t>adults</a:t>
            </a:r>
            <a:r>
              <a:rPr lang="pt-PT" sz="1900" dirty="0"/>
              <a:t> </a:t>
            </a:r>
            <a:r>
              <a:rPr lang="pt-PT" sz="1900" dirty="0" err="1"/>
              <a:t>under</a:t>
            </a:r>
            <a:r>
              <a:rPr lang="pt-PT" sz="1900" dirty="0"/>
              <a:t> 30 are </a:t>
            </a:r>
            <a:r>
              <a:rPr lang="pt-PT" sz="1900" dirty="0" err="1"/>
              <a:t>on</a:t>
            </a:r>
            <a:r>
              <a:rPr lang="pt-PT" sz="1900" dirty="0"/>
              <a:t> Facebook </a:t>
            </a:r>
            <a:r>
              <a:rPr lang="pt-PT" sz="1900" dirty="0" err="1"/>
              <a:t>or</a:t>
            </a:r>
            <a:r>
              <a:rPr lang="pt-PT" sz="1900" dirty="0"/>
              <a:t> Instagram (</a:t>
            </a:r>
            <a:r>
              <a:rPr lang="pt-PT" sz="1900" dirty="0" err="1"/>
              <a:t>acquired</a:t>
            </a:r>
            <a:r>
              <a:rPr lang="pt-PT" sz="1900" dirty="0"/>
              <a:t> in 2012)</a:t>
            </a:r>
          </a:p>
          <a:p>
            <a:r>
              <a:rPr lang="pt-PT" sz="1900" dirty="0"/>
              <a:t>95% </a:t>
            </a:r>
            <a:r>
              <a:rPr lang="pt-PT" sz="1900" dirty="0" err="1"/>
              <a:t>of</a:t>
            </a:r>
            <a:r>
              <a:rPr lang="pt-PT" sz="1900" dirty="0"/>
              <a:t> </a:t>
            </a:r>
            <a:r>
              <a:rPr lang="pt-PT" sz="1900" dirty="0" err="1"/>
              <a:t>searches</a:t>
            </a:r>
            <a:r>
              <a:rPr lang="pt-PT" sz="1900" dirty="0"/>
              <a:t> </a:t>
            </a:r>
            <a:r>
              <a:rPr lang="pt-PT" sz="1900" dirty="0" err="1"/>
              <a:t>by</a:t>
            </a:r>
            <a:r>
              <a:rPr lang="pt-PT" sz="1900" dirty="0"/>
              <a:t> Google</a:t>
            </a:r>
          </a:p>
          <a:p>
            <a:r>
              <a:rPr lang="en-US" sz="1900" dirty="0"/>
              <a:t>Google + Facebook =around 90 % of world’s new ad spending</a:t>
            </a:r>
          </a:p>
          <a:p>
            <a:r>
              <a:rPr lang="en-US" sz="1900" dirty="0"/>
              <a:t>Google + Apple= 99% of phone operating systems</a:t>
            </a:r>
          </a:p>
          <a:p>
            <a:r>
              <a:rPr lang="en-US" sz="1900" dirty="0"/>
              <a:t>Apple + Microsoft = 95 % of desktop operating systems</a:t>
            </a:r>
          </a:p>
          <a:p>
            <a:r>
              <a:rPr lang="en-US" sz="1900" dirty="0"/>
              <a:t>Amazon= app. half of US e-commerce </a:t>
            </a:r>
            <a:endParaRPr lang="pt-PT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600" dirty="0" err="1"/>
              <a:t>Source:Foroohar</a:t>
            </a:r>
            <a:r>
              <a:rPr lang="en-US" sz="1600" dirty="0"/>
              <a:t> (2019)</a:t>
            </a:r>
          </a:p>
        </p:txBody>
      </p:sp>
      <p:pic>
        <p:nvPicPr>
          <p:cNvPr id="5" name="Imagem 4" descr="Uma imagem com jovem, jogo, em pé, mulher&#10;&#10;Descrição gerada automaticamente">
            <a:extLst>
              <a:ext uri="{FF2B5EF4-FFF2-40B4-BE49-F238E27FC236}">
                <a16:creationId xmlns:a16="http://schemas.microsoft.com/office/drawing/2014/main" id="{FBCFA24C-36A8-4C4D-95E5-80C264C21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980" r="9945" b="-1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792984C-F87F-4B26-8C65-BE05ED284EA2}"/>
              </a:ext>
            </a:extLst>
          </p:cNvPr>
          <p:cNvSpPr txBox="1"/>
          <p:nvPr/>
        </p:nvSpPr>
        <p:spPr>
          <a:xfrm>
            <a:off x="8091367" y="5929035"/>
            <a:ext cx="326243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PT" sz="700">
                <a:solidFill>
                  <a:srgbClr val="FFFFFF"/>
                </a:solidFill>
              </a:rPr>
              <a:t>A imagem </a:t>
            </a:r>
            <a:r>
              <a:rPr lang="pt-PT" sz="700">
                <a:solidFill>
                  <a:srgbClr val="FFFFFF"/>
                </a:solidFill>
                <a:hlinkClick r:id="rId3" tooltip="https://www.blacklistednews.com/How_The_CIA_Made_Google/60567/0/38/38/Y/M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Fotografia</a:t>
            </a:r>
            <a:r>
              <a:rPr lang="pt-PT" sz="700">
                <a:solidFill>
                  <a:srgbClr val="FFFFFF"/>
                </a:solidFill>
              </a:rPr>
              <a:t> de Autor Desconhecido está licenciada ao abrigo da </a:t>
            </a:r>
            <a:r>
              <a:rPr lang="pt-PT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pt-PT" sz="700">
              <a:solidFill>
                <a:srgbClr val="FFFFF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1A769AA-A6CC-4248-BACB-2E5529055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164" y="68705"/>
            <a:ext cx="327383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29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2774B507-4C86-4F50-85B7-BBBA341A5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76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87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4B88B52-57C5-442C-B58C-D139398D9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9" y="333375"/>
            <a:ext cx="10296525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24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C3A0A-1FA3-482F-BE1E-9E007B558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‘Influencers’</a:t>
            </a: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35936B71-3ED0-4E4D-8A9B-433ED319B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4" r="27165" b="-2"/>
          <a:stretch/>
        </p:blipFill>
        <p:spPr>
          <a:xfrm>
            <a:off x="1015528" y="491714"/>
            <a:ext cx="10201500" cy="593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70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A2EEA9A-2A21-424E-A18B-01DFF1D1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7" y="371475"/>
            <a:ext cx="713422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1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08ACF-335F-ABDF-3C95-5CCFD153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FC30B1E-E7C5-B387-A20A-0C5A5F798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6C254A4E-0D32-856F-4FA0-84C8BF28A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3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3AD90-AC82-4CD6-8C65-E1447718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9B55967-C038-44A9-8368-6B82B8875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6478400B-A35F-4FB4-85D9-15D97719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8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B947FA-8F63-4D81-8D86-164BF9777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527" y="2567998"/>
            <a:ext cx="10515600" cy="1325563"/>
          </a:xfrm>
        </p:spPr>
        <p:txBody>
          <a:bodyPr/>
          <a:lstStyle/>
          <a:p>
            <a:r>
              <a:rPr lang="pt-PT" dirty="0"/>
              <a:t>Some </a:t>
            </a:r>
            <a:r>
              <a:rPr lang="pt-PT" dirty="0" err="1"/>
              <a:t>food</a:t>
            </a:r>
            <a:r>
              <a:rPr lang="pt-PT" dirty="0"/>
              <a:t> for </a:t>
            </a:r>
            <a:r>
              <a:rPr lang="pt-PT" dirty="0" err="1"/>
              <a:t>thought</a:t>
            </a:r>
            <a:r>
              <a:rPr lang="pt-PT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00681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4F3C3-2C74-477B-B12B-094FD12F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PT" b="1" dirty="0">
                <a:hlinkClick r:id="rId2"/>
              </a:rPr>
              <a:t>GLOBAL DATASPHERE (IDC, 2018)</a:t>
            </a:r>
            <a:endParaRPr lang="en-GB" b="1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E55A23DB-9993-4136-B4F3-E2AD30E28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541" y="1482143"/>
            <a:ext cx="4575864" cy="50996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614237-C3FC-4827-B704-C9385817D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41" y="192682"/>
            <a:ext cx="1902117" cy="8352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CB1235-1250-4091-B74D-7FA29BBED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405" y="1805069"/>
            <a:ext cx="6937849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6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615206-41E2-4909-89AD-A3CBC91EA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55141FAB-5BAF-42CB-B4B2-580E75200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7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03C80-9977-4B01-827A-94824617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5913E4AF-E8A4-4A94-A75E-CC87514E3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81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193E7517-07F2-4DA5-BEC0-5EDF1C7BA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98887"/>
            <a:ext cx="10905066" cy="38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425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5135</TotalTime>
  <Words>509</Words>
  <Application>Microsoft Office PowerPoint</Application>
  <PresentationFormat>Ecrã Panorâmico</PresentationFormat>
  <Paragraphs>127</Paragraphs>
  <Slides>50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Tema do Office</vt:lpstr>
      <vt:lpstr>EMBEDDING DATA AND DIGITALIZATION</vt:lpstr>
      <vt:lpstr>Apresentação do PowerPoint</vt:lpstr>
      <vt:lpstr>Apresentação do PowerPoint</vt:lpstr>
      <vt:lpstr>Apresentação do PowerPoint</vt:lpstr>
      <vt:lpstr>Apresentação do PowerPoint</vt:lpstr>
      <vt:lpstr>GLOBAL DATASPHERE (IDC, 2018)</vt:lpstr>
      <vt:lpstr>Apresentação do PowerPoint</vt:lpstr>
      <vt:lpstr>Apresentação do PowerPoint</vt:lpstr>
      <vt:lpstr>Apresentação do PowerPoint</vt:lpstr>
      <vt:lpstr>PERSONAL DATA AS A NEW ASSET CLASS  (WEF, 2011)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We need to talk about algorithms.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The Rise of Big Tech</vt:lpstr>
      <vt:lpstr>BIG TECH!</vt:lpstr>
      <vt:lpstr>The Rise…</vt:lpstr>
      <vt:lpstr>Apresentação do PowerPoint</vt:lpstr>
      <vt:lpstr>Some facts…</vt:lpstr>
      <vt:lpstr>Apresentação do PowerPoint</vt:lpstr>
      <vt:lpstr>Apresentação do PowerPoint</vt:lpstr>
      <vt:lpstr>‘Influencers’</vt:lpstr>
      <vt:lpstr>Apresentação do PowerPoint</vt:lpstr>
      <vt:lpstr>Apresentação do PowerPoint</vt:lpstr>
      <vt:lpstr>Some food for thought…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EMBEDDING DATA AND DIGITALIZATION</dc:title>
  <dc:creator>Luis Mah</dc:creator>
  <cp:lastModifiedBy>Luis Mah</cp:lastModifiedBy>
  <cp:revision>18</cp:revision>
  <dcterms:created xsi:type="dcterms:W3CDTF">2020-09-23T18:22:51Z</dcterms:created>
  <dcterms:modified xsi:type="dcterms:W3CDTF">2022-09-22T06:58:49Z</dcterms:modified>
</cp:coreProperties>
</file>